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58" r:id="rId10"/>
    <p:sldId id="259" r:id="rId11"/>
    <p:sldId id="269" r:id="rId12"/>
    <p:sldId id="271" r:id="rId13"/>
    <p:sldId id="262" r:id="rId14"/>
    <p:sldId id="260" r:id="rId15"/>
    <p:sldId id="26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00EB0-C184-4B7D-8E68-9B27612707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5D1780-A4AD-488E-9653-D877A4BC144F}">
      <dgm:prSet phldrT="[Текст]" custT="1"/>
      <dgm:spPr/>
      <dgm:t>
        <a:bodyPr/>
        <a:lstStyle/>
        <a:p>
          <a:r>
            <a:rPr lang="ru-RU" sz="2400" b="1" i="1" dirty="0"/>
            <a:t>деньги</a:t>
          </a:r>
          <a:endParaRPr lang="ru-RU" sz="2400" dirty="0"/>
        </a:p>
      </dgm:t>
    </dgm:pt>
    <dgm:pt modelId="{4DDD4138-4BC5-4D05-8352-88CF1E83FCC2}" type="parTrans" cxnId="{D72F24C0-08F2-4F8E-B784-03247EDE6FD9}">
      <dgm:prSet/>
      <dgm:spPr/>
      <dgm:t>
        <a:bodyPr/>
        <a:lstStyle/>
        <a:p>
          <a:endParaRPr lang="ru-RU"/>
        </a:p>
      </dgm:t>
    </dgm:pt>
    <dgm:pt modelId="{57D2BCE9-A13A-468E-BE89-B1635F5C8F3C}" type="sibTrans" cxnId="{D72F24C0-08F2-4F8E-B784-03247EDE6FD9}">
      <dgm:prSet/>
      <dgm:spPr/>
      <dgm:t>
        <a:bodyPr/>
        <a:lstStyle/>
        <a:p>
          <a:endParaRPr lang="ru-RU"/>
        </a:p>
      </dgm:t>
    </dgm:pt>
    <dgm:pt modelId="{5932987F-392F-484E-8AC2-EB43D01E3E85}">
      <dgm:prSet phldrT="[Текст]" custT="1"/>
      <dgm:spPr/>
      <dgm:t>
        <a:bodyPr/>
        <a:lstStyle/>
        <a:p>
          <a:r>
            <a:rPr lang="ru-RU" sz="2300" b="1" i="1" dirty="0" smtClean="0"/>
            <a:t>доход         </a:t>
          </a:r>
          <a:endParaRPr lang="ru-RU" sz="2300" b="1" i="1" dirty="0"/>
        </a:p>
        <a:p>
          <a:endParaRPr lang="ru-RU" sz="1800" b="1" i="1" dirty="0"/>
        </a:p>
        <a:p>
          <a:r>
            <a:rPr lang="ru-RU" sz="2300" b="1" i="1" dirty="0" smtClean="0"/>
            <a:t>              процент</a:t>
          </a:r>
        </a:p>
        <a:p>
          <a:endParaRPr lang="ru-RU" sz="2300" b="1" i="1" dirty="0" smtClean="0"/>
        </a:p>
        <a:p>
          <a:r>
            <a:rPr lang="ru-RU" sz="2300" b="1" i="1" dirty="0" smtClean="0"/>
            <a:t>                         накопления</a:t>
          </a:r>
        </a:p>
        <a:p>
          <a:r>
            <a:rPr lang="ru-RU" sz="2300" b="1" i="1" dirty="0" smtClean="0"/>
            <a:t>налоги</a:t>
          </a:r>
        </a:p>
        <a:p>
          <a:r>
            <a:rPr lang="ru-RU" sz="2300" b="1" i="1" dirty="0" smtClean="0"/>
            <a:t>                             инвестиции</a:t>
          </a:r>
        </a:p>
        <a:p>
          <a:r>
            <a:rPr lang="ru-RU" sz="2300" b="1" i="1" dirty="0" smtClean="0"/>
            <a:t>     </a:t>
          </a:r>
          <a:endParaRPr lang="ru-RU" sz="2300" dirty="0"/>
        </a:p>
      </dgm:t>
    </dgm:pt>
    <dgm:pt modelId="{B1374562-E7DE-4486-BB96-2F4D936D650D}" type="parTrans" cxnId="{CB27B37D-C2CB-4022-8F7A-111EC6C2B22A}">
      <dgm:prSet/>
      <dgm:spPr/>
      <dgm:t>
        <a:bodyPr/>
        <a:lstStyle/>
        <a:p>
          <a:endParaRPr lang="ru-RU"/>
        </a:p>
      </dgm:t>
    </dgm:pt>
    <dgm:pt modelId="{EF6131CB-D83D-424D-9F0D-5E211A7B9BEC}" type="sibTrans" cxnId="{CB27B37D-C2CB-4022-8F7A-111EC6C2B22A}">
      <dgm:prSet/>
      <dgm:spPr/>
      <dgm:t>
        <a:bodyPr/>
        <a:lstStyle/>
        <a:p>
          <a:endParaRPr lang="ru-RU"/>
        </a:p>
      </dgm:t>
    </dgm:pt>
    <dgm:pt modelId="{D426E993-8B31-4EB9-AA95-1A3C49905449}">
      <dgm:prSet phldrT="[Текст]" custT="1"/>
      <dgm:spPr/>
      <dgm:t>
        <a:bodyPr/>
        <a:lstStyle/>
        <a:p>
          <a:endParaRPr lang="ru-RU" sz="3200" b="1" i="1" dirty="0" smtClean="0"/>
        </a:p>
        <a:p>
          <a:r>
            <a:rPr lang="ru-RU" sz="2300" b="1" i="1" dirty="0" smtClean="0"/>
            <a:t>страховка</a:t>
          </a:r>
          <a:endParaRPr lang="ru-RU" sz="2300" dirty="0"/>
        </a:p>
      </dgm:t>
    </dgm:pt>
    <dgm:pt modelId="{E7A8237B-F040-467E-9BD5-A2E32B559A08}" type="parTrans" cxnId="{A5279A99-F630-426B-B680-2AA3FF98EFA3}">
      <dgm:prSet/>
      <dgm:spPr/>
      <dgm:t>
        <a:bodyPr/>
        <a:lstStyle/>
        <a:p>
          <a:endParaRPr lang="ru-RU"/>
        </a:p>
      </dgm:t>
    </dgm:pt>
    <dgm:pt modelId="{4948CFF0-9DFF-4364-A8FA-3DF93E9F4300}" type="sibTrans" cxnId="{A5279A99-F630-426B-B680-2AA3FF98EFA3}">
      <dgm:prSet/>
      <dgm:spPr/>
      <dgm:t>
        <a:bodyPr/>
        <a:lstStyle/>
        <a:p>
          <a:endParaRPr lang="ru-RU"/>
        </a:p>
      </dgm:t>
    </dgm:pt>
    <dgm:pt modelId="{B57B80A3-ECF6-4EEC-95FA-346AEAA6DB56}">
      <dgm:prSet phldrT="[Текст]" custT="1"/>
      <dgm:spPr/>
      <dgm:t>
        <a:bodyPr/>
        <a:lstStyle/>
        <a:p>
          <a:r>
            <a:rPr lang="ru-RU" sz="2300" b="1" i="1" dirty="0"/>
            <a:t>риск    </a:t>
          </a:r>
          <a:endParaRPr lang="ru-RU" sz="2300" dirty="0"/>
        </a:p>
      </dgm:t>
    </dgm:pt>
    <dgm:pt modelId="{D4475EB8-B2BF-4D03-A63B-38AA942B82DE}" type="parTrans" cxnId="{20921071-59E7-4DA4-A092-B168897BC912}">
      <dgm:prSet/>
      <dgm:spPr/>
      <dgm:t>
        <a:bodyPr/>
        <a:lstStyle/>
        <a:p>
          <a:endParaRPr lang="ru-RU"/>
        </a:p>
      </dgm:t>
    </dgm:pt>
    <dgm:pt modelId="{DA7269CF-C277-4361-8A08-9B54811F69A5}" type="sibTrans" cxnId="{20921071-59E7-4DA4-A092-B168897BC912}">
      <dgm:prSet/>
      <dgm:spPr/>
      <dgm:t>
        <a:bodyPr/>
        <a:lstStyle/>
        <a:p>
          <a:endParaRPr lang="ru-RU"/>
        </a:p>
      </dgm:t>
    </dgm:pt>
    <dgm:pt modelId="{5517A16E-4076-40A7-98A6-8C72582EFE58}">
      <dgm:prSet phldrT="[Текст]" custT="1"/>
      <dgm:spPr/>
      <dgm:t>
        <a:bodyPr/>
        <a:lstStyle/>
        <a:p>
          <a:r>
            <a:rPr lang="ru-RU" sz="2300" b="1" i="1" dirty="0"/>
            <a:t>пенсия</a:t>
          </a:r>
          <a:endParaRPr lang="ru-RU" sz="2300" dirty="0"/>
        </a:p>
      </dgm:t>
    </dgm:pt>
    <dgm:pt modelId="{6ED14586-23E2-48FA-B564-E573679D402F}" type="parTrans" cxnId="{38350B06-F3C9-4765-8D55-6322761DBE45}">
      <dgm:prSet/>
      <dgm:spPr/>
      <dgm:t>
        <a:bodyPr/>
        <a:lstStyle/>
        <a:p>
          <a:endParaRPr lang="ru-RU"/>
        </a:p>
      </dgm:t>
    </dgm:pt>
    <dgm:pt modelId="{4C4E4542-DB95-4472-8622-2F06447FDD20}" type="sibTrans" cxnId="{38350B06-F3C9-4765-8D55-6322761DBE45}">
      <dgm:prSet/>
      <dgm:spPr/>
      <dgm:t>
        <a:bodyPr/>
        <a:lstStyle/>
        <a:p>
          <a:endParaRPr lang="ru-RU"/>
        </a:p>
      </dgm:t>
    </dgm:pt>
    <dgm:pt modelId="{2BEDEB4B-125F-4107-9B4C-100B419682D3}">
      <dgm:prSet phldrT="[Текст]" custT="1"/>
      <dgm:spPr/>
      <dgm:t>
        <a:bodyPr/>
        <a:lstStyle/>
        <a:p>
          <a:r>
            <a:rPr lang="ru-RU" sz="2400" b="1" i="1" dirty="0" smtClean="0"/>
            <a:t>       </a:t>
          </a:r>
          <a:r>
            <a:rPr lang="ru-RU" sz="2300" b="1" i="1" dirty="0" smtClean="0"/>
            <a:t>банковский счет</a:t>
          </a:r>
        </a:p>
        <a:p>
          <a:r>
            <a:rPr lang="ru-RU" sz="2300" b="1" i="1" dirty="0" smtClean="0"/>
            <a:t>                       </a:t>
          </a:r>
        </a:p>
        <a:p>
          <a:r>
            <a:rPr lang="ru-RU" sz="2300" b="1" i="1" dirty="0" smtClean="0"/>
            <a:t> инфляция</a:t>
          </a:r>
          <a:endParaRPr lang="ru-RU" sz="2300" b="1" i="1" dirty="0"/>
        </a:p>
      </dgm:t>
    </dgm:pt>
    <dgm:pt modelId="{E467F474-356A-4EC2-9CFA-541BAFFF8E78}" type="parTrans" cxnId="{8A383EE2-251F-4CC8-A2EF-6F16E7FFA5C8}">
      <dgm:prSet/>
      <dgm:spPr/>
      <dgm:t>
        <a:bodyPr/>
        <a:lstStyle/>
        <a:p>
          <a:endParaRPr lang="ru-RU"/>
        </a:p>
      </dgm:t>
    </dgm:pt>
    <dgm:pt modelId="{9C312130-A5DE-43AE-80CF-B9169BE06325}" type="sibTrans" cxnId="{8A383EE2-251F-4CC8-A2EF-6F16E7FFA5C8}">
      <dgm:prSet/>
      <dgm:spPr/>
      <dgm:t>
        <a:bodyPr/>
        <a:lstStyle/>
        <a:p>
          <a:endParaRPr lang="ru-RU"/>
        </a:p>
      </dgm:t>
    </dgm:pt>
    <dgm:pt modelId="{421F3A80-440C-47F1-807E-8C0110C81581}">
      <dgm:prSet phldrT="[Текст]" custT="1"/>
      <dgm:spPr/>
      <dgm:t>
        <a:bodyPr/>
        <a:lstStyle/>
        <a:p>
          <a:r>
            <a:rPr lang="ru-RU" sz="2300" b="1" i="1" dirty="0" smtClean="0"/>
            <a:t>                        товары</a:t>
          </a:r>
        </a:p>
        <a:p>
          <a:endParaRPr lang="ru-RU" sz="1800" b="1" i="1" dirty="0" smtClean="0"/>
        </a:p>
        <a:p>
          <a:r>
            <a:rPr lang="ru-RU" sz="2300" b="1" i="1" dirty="0" smtClean="0"/>
            <a:t>        услуги</a:t>
          </a:r>
          <a:endParaRPr lang="ru-RU" sz="2300" b="1" i="1" dirty="0"/>
        </a:p>
        <a:p>
          <a:endParaRPr lang="ru-RU" sz="2300" b="1" i="1" dirty="0"/>
        </a:p>
        <a:p>
          <a:r>
            <a:rPr lang="ru-RU" sz="2300" b="1" i="1" dirty="0"/>
            <a:t>права </a:t>
          </a:r>
          <a:r>
            <a:rPr lang="ru-RU" sz="2300" b="1" i="1" dirty="0" smtClean="0"/>
            <a:t>покупателей      </a:t>
          </a:r>
          <a:endParaRPr lang="ru-RU" sz="2300" dirty="0"/>
        </a:p>
      </dgm:t>
    </dgm:pt>
    <dgm:pt modelId="{9BA40C06-A728-4B9D-9A65-04D6D02043C7}" type="parTrans" cxnId="{70E6A746-3FA8-4702-A859-1C066B686776}">
      <dgm:prSet/>
      <dgm:spPr/>
      <dgm:t>
        <a:bodyPr/>
        <a:lstStyle/>
        <a:p>
          <a:endParaRPr lang="ru-RU"/>
        </a:p>
      </dgm:t>
    </dgm:pt>
    <dgm:pt modelId="{84AEEACC-F39A-4C10-BF7A-4B1E5B775E6B}" type="sibTrans" cxnId="{70E6A746-3FA8-4702-A859-1C066B686776}">
      <dgm:prSet/>
      <dgm:spPr/>
      <dgm:t>
        <a:bodyPr/>
        <a:lstStyle/>
        <a:p>
          <a:endParaRPr lang="ru-RU"/>
        </a:p>
      </dgm:t>
    </dgm:pt>
    <dgm:pt modelId="{F69386FE-E0B3-4E11-BE12-EF317945BFEB}">
      <dgm:prSet phldrT="[Текст]"/>
      <dgm:spPr/>
      <dgm:t>
        <a:bodyPr/>
        <a:lstStyle/>
        <a:p>
          <a:endParaRPr lang="ru-RU" dirty="0"/>
        </a:p>
      </dgm:t>
    </dgm:pt>
    <dgm:pt modelId="{9E2F1559-AC0F-4F0E-8EFA-203BF21DA7DB}" type="parTrans" cxnId="{DCC91AB5-1069-4D4D-9C7F-FCEB869B26B6}">
      <dgm:prSet/>
      <dgm:spPr/>
      <dgm:t>
        <a:bodyPr/>
        <a:lstStyle/>
        <a:p>
          <a:endParaRPr lang="ru-RU"/>
        </a:p>
      </dgm:t>
    </dgm:pt>
    <dgm:pt modelId="{F9564CB4-2E34-48DA-8CBC-94073D2B8462}" type="sibTrans" cxnId="{DCC91AB5-1069-4D4D-9C7F-FCEB869B26B6}">
      <dgm:prSet/>
      <dgm:spPr/>
      <dgm:t>
        <a:bodyPr/>
        <a:lstStyle/>
        <a:p>
          <a:endParaRPr lang="ru-RU"/>
        </a:p>
      </dgm:t>
    </dgm:pt>
    <dgm:pt modelId="{C5FAEA3B-29E3-4E84-AD0E-918BF9374C83}">
      <dgm:prSet phldrT="[Текст]"/>
      <dgm:spPr/>
      <dgm:t>
        <a:bodyPr/>
        <a:lstStyle/>
        <a:p>
          <a:endParaRPr lang="ru-RU" dirty="0"/>
        </a:p>
      </dgm:t>
    </dgm:pt>
    <dgm:pt modelId="{F3864A88-CDCB-4E4B-81D6-AE50C2DF9551}" type="parTrans" cxnId="{9CE2E3B9-C8B1-4067-9863-0C635F7338FE}">
      <dgm:prSet/>
      <dgm:spPr/>
      <dgm:t>
        <a:bodyPr/>
        <a:lstStyle/>
        <a:p>
          <a:endParaRPr lang="ru-RU"/>
        </a:p>
      </dgm:t>
    </dgm:pt>
    <dgm:pt modelId="{D8987F3B-2D61-44A5-A04E-351D4FCD8A4A}" type="sibTrans" cxnId="{9CE2E3B9-C8B1-4067-9863-0C635F7338FE}">
      <dgm:prSet/>
      <dgm:spPr/>
      <dgm:t>
        <a:bodyPr/>
        <a:lstStyle/>
        <a:p>
          <a:endParaRPr lang="ru-RU"/>
        </a:p>
      </dgm:t>
    </dgm:pt>
    <dgm:pt modelId="{677B857E-41B8-4EBB-A735-6EFE0742D391}">
      <dgm:prSet phldrT="[Текст]"/>
      <dgm:spPr/>
      <dgm:t>
        <a:bodyPr/>
        <a:lstStyle/>
        <a:p>
          <a:endParaRPr lang="ru-RU" dirty="0"/>
        </a:p>
      </dgm:t>
    </dgm:pt>
    <dgm:pt modelId="{35709DB5-571F-43DC-8ED9-66B9C7864DD5}" type="parTrans" cxnId="{99E289BF-EE73-4C10-A4F1-BC26A5A06764}">
      <dgm:prSet/>
      <dgm:spPr/>
      <dgm:t>
        <a:bodyPr/>
        <a:lstStyle/>
        <a:p>
          <a:endParaRPr lang="ru-RU"/>
        </a:p>
      </dgm:t>
    </dgm:pt>
    <dgm:pt modelId="{AAF9DFD2-4F18-4AE5-9E37-1741F6D68B4C}" type="sibTrans" cxnId="{99E289BF-EE73-4C10-A4F1-BC26A5A06764}">
      <dgm:prSet/>
      <dgm:spPr/>
      <dgm:t>
        <a:bodyPr/>
        <a:lstStyle/>
        <a:p>
          <a:endParaRPr lang="ru-RU"/>
        </a:p>
      </dgm:t>
    </dgm:pt>
    <dgm:pt modelId="{0B2A4440-D912-4698-B307-418FAC549E98}">
      <dgm:prSet phldrT="[Текст]"/>
      <dgm:spPr/>
      <dgm:t>
        <a:bodyPr/>
        <a:lstStyle/>
        <a:p>
          <a:endParaRPr lang="ru-RU" dirty="0"/>
        </a:p>
      </dgm:t>
    </dgm:pt>
    <dgm:pt modelId="{D18A2BD7-CA60-496F-852D-924045E080F9}" type="parTrans" cxnId="{85877256-1511-402D-A7AD-250883B5EA85}">
      <dgm:prSet/>
      <dgm:spPr/>
      <dgm:t>
        <a:bodyPr/>
        <a:lstStyle/>
        <a:p>
          <a:endParaRPr lang="ru-RU"/>
        </a:p>
      </dgm:t>
    </dgm:pt>
    <dgm:pt modelId="{C988D87D-43BA-4B38-A730-A3FC59ABBCF3}" type="sibTrans" cxnId="{85877256-1511-402D-A7AD-250883B5EA85}">
      <dgm:prSet/>
      <dgm:spPr/>
      <dgm:t>
        <a:bodyPr/>
        <a:lstStyle/>
        <a:p>
          <a:endParaRPr lang="ru-RU"/>
        </a:p>
      </dgm:t>
    </dgm:pt>
    <dgm:pt modelId="{8C88D007-6C68-4AA7-A025-EB6C505388A3}" type="pres">
      <dgm:prSet presAssocID="{E6E00EB0-C184-4B7D-8E68-9B276127077B}" presName="compositeShape" presStyleCnt="0">
        <dgm:presLayoutVars>
          <dgm:chMax val="7"/>
          <dgm:dir/>
          <dgm:resizeHandles val="exact"/>
        </dgm:presLayoutVars>
      </dgm:prSet>
      <dgm:spPr/>
    </dgm:pt>
    <dgm:pt modelId="{4D8894BC-9563-44ED-978B-E48E27C3028F}" type="pres">
      <dgm:prSet presAssocID="{CD5D1780-A4AD-488E-9653-D877A4BC144F}" presName="circ1" presStyleLbl="vennNode1" presStyleIdx="0" presStyleCnt="7" custScaleX="162583" custScaleY="1138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948C62-EB5D-4665-953A-09A5D35FA2D8}" type="pres">
      <dgm:prSet presAssocID="{CD5D1780-A4AD-488E-9653-D877A4BC144F}" presName="circ1Tx" presStyleLbl="revTx" presStyleIdx="0" presStyleCnt="0" custScaleY="36228" custLinFactNeighborX="-20731" custLinFactNeighborY="-65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685E4-2653-4CE6-A870-EA9CD6FBCAFB}" type="pres">
      <dgm:prSet presAssocID="{5932987F-392F-484E-8AC2-EB43D01E3E85}" presName="circ2" presStyleLbl="vennNode1" presStyleIdx="1" presStyleCnt="7" custScaleX="103916" custScaleY="74373"/>
      <dgm:spPr/>
      <dgm:t>
        <a:bodyPr/>
        <a:lstStyle/>
        <a:p>
          <a:endParaRPr lang="ru-RU"/>
        </a:p>
      </dgm:t>
    </dgm:pt>
    <dgm:pt modelId="{8C297B72-4BEC-4531-8B1D-05C596C1E526}" type="pres">
      <dgm:prSet presAssocID="{5932987F-392F-484E-8AC2-EB43D01E3E85}" presName="circ2Tx" presStyleLbl="revTx" presStyleIdx="0" presStyleCnt="0" custScaleX="177108" custScaleY="226495" custLinFactNeighborX="-10983" custLinFactNeighborY="34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705A6-71EF-4E4D-AB0A-04B104018C1B}" type="pres">
      <dgm:prSet presAssocID="{D426E993-8B31-4EB9-AA95-1A3C49905449}" presName="circ3" presStyleLbl="vennNode1" presStyleIdx="2" presStyleCnt="7" custScaleX="89499" custScaleY="86663"/>
      <dgm:spPr/>
      <dgm:t>
        <a:bodyPr/>
        <a:lstStyle/>
        <a:p>
          <a:endParaRPr lang="ru-RU"/>
        </a:p>
      </dgm:t>
    </dgm:pt>
    <dgm:pt modelId="{567D6FBE-6D36-42BB-9051-B718414527C5}" type="pres">
      <dgm:prSet presAssocID="{D426E993-8B31-4EB9-AA95-1A3C49905449}" presName="circ3Tx" presStyleLbl="revTx" presStyleIdx="0" presStyleCnt="0" custScaleX="154647" custLinFactNeighborX="9483" custLinFactNeighborY="71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1323D-52C3-4C5E-A6B7-86BD8B3BF111}" type="pres">
      <dgm:prSet presAssocID="{B57B80A3-ECF6-4EEC-95FA-346AEAA6DB56}" presName="circ4" presStyleLbl="vennNode1" presStyleIdx="3" presStyleCnt="7" custScaleX="86793" custScaleY="790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A3227B-5F1B-4CEA-B262-4729B5407996}" type="pres">
      <dgm:prSet presAssocID="{B57B80A3-ECF6-4EEC-95FA-346AEAA6DB56}" presName="circ4Tx" presStyleLbl="revTx" presStyleIdx="0" presStyleCnt="0" custScaleY="40412" custLinFactNeighborX="-26768" custLinFactNeighborY="49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8B0C2-8EE3-43FC-8F88-2981BDB33DB4}" type="pres">
      <dgm:prSet presAssocID="{5517A16E-4076-40A7-98A6-8C72582EFE58}" presName="circ5" presStyleLbl="vennNode1" presStyleIdx="4" presStyleCnt="7" custScaleX="97125" custScaleY="790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7F3F2-6D6A-4704-90AA-4C8314E5ACF1}" type="pres">
      <dgm:prSet presAssocID="{5517A16E-4076-40A7-98A6-8C72582EFE58}" presName="circ5Tx" presStyleLbl="revTx" presStyleIdx="0" presStyleCnt="0" custScaleY="33791" custLinFactNeighborX="86408" custLinFactNeighborY="5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D62C-346C-4FAC-86D1-5198B4773EF6}" type="pres">
      <dgm:prSet presAssocID="{2BEDEB4B-125F-4107-9B4C-100B419682D3}" presName="circ6" presStyleLbl="vennNode1" presStyleIdx="5" presStyleCnt="7"/>
      <dgm:spPr/>
      <dgm:t>
        <a:bodyPr/>
        <a:lstStyle/>
        <a:p>
          <a:endParaRPr lang="ru-RU"/>
        </a:p>
      </dgm:t>
    </dgm:pt>
    <dgm:pt modelId="{12EE9165-DB2F-4582-BF5D-150F566EF7DE}" type="pres">
      <dgm:prSet presAssocID="{2BEDEB4B-125F-4107-9B4C-100B419682D3}" presName="circ6Tx" presStyleLbl="revTx" presStyleIdx="0" presStyleCnt="0" custScaleX="152287" custScaleY="202419" custLinFactNeighborX="7429" custLinFactNeighborY="85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DC67C-C0CC-4CCA-BB2A-CE7456DC27F1}" type="pres">
      <dgm:prSet presAssocID="{421F3A80-440C-47F1-807E-8C0110C81581}" presName="circ7" presStyleLbl="vennNode1" presStyleIdx="6" presStyleCnt="7" custScaleX="118519" custScaleY="111423" custLinFactNeighborX="-8605" custLinFactNeighborY="-76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2536BC-7883-4DD6-AE92-A822D358D2DF}" type="pres">
      <dgm:prSet presAssocID="{421F3A80-440C-47F1-807E-8C0110C81581}" presName="circ7Tx" presStyleLbl="revTx" presStyleIdx="0" presStyleCnt="0" custScaleX="149577" custScaleY="211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289BF-EE73-4C10-A4F1-BC26A5A06764}" srcId="{E6E00EB0-C184-4B7D-8E68-9B276127077B}" destId="{677B857E-41B8-4EBB-A735-6EFE0742D391}" srcOrd="8" destOrd="0" parTransId="{35709DB5-571F-43DC-8ED9-66B9C7864DD5}" sibTransId="{AAF9DFD2-4F18-4AE5-9E37-1741F6D68B4C}"/>
    <dgm:cxn modelId="{D72F24C0-08F2-4F8E-B784-03247EDE6FD9}" srcId="{E6E00EB0-C184-4B7D-8E68-9B276127077B}" destId="{CD5D1780-A4AD-488E-9653-D877A4BC144F}" srcOrd="0" destOrd="0" parTransId="{4DDD4138-4BC5-4D05-8352-88CF1E83FCC2}" sibTransId="{57D2BCE9-A13A-468E-BE89-B1635F5C8F3C}"/>
    <dgm:cxn modelId="{DBA956DE-1135-46D3-A097-2663E6CE853E}" type="presOf" srcId="{CD5D1780-A4AD-488E-9653-D877A4BC144F}" destId="{25948C62-EB5D-4665-953A-09A5D35FA2D8}" srcOrd="0" destOrd="0" presId="urn:microsoft.com/office/officeart/2005/8/layout/venn1"/>
    <dgm:cxn modelId="{9FB13DDE-E760-490B-9783-9690D9F76970}" type="presOf" srcId="{E6E00EB0-C184-4B7D-8E68-9B276127077B}" destId="{8C88D007-6C68-4AA7-A025-EB6C505388A3}" srcOrd="0" destOrd="0" presId="urn:microsoft.com/office/officeart/2005/8/layout/venn1"/>
    <dgm:cxn modelId="{CB27B37D-C2CB-4022-8F7A-111EC6C2B22A}" srcId="{E6E00EB0-C184-4B7D-8E68-9B276127077B}" destId="{5932987F-392F-484E-8AC2-EB43D01E3E85}" srcOrd="1" destOrd="0" parTransId="{B1374562-E7DE-4486-BB96-2F4D936D650D}" sibTransId="{EF6131CB-D83D-424D-9F0D-5E211A7B9BEC}"/>
    <dgm:cxn modelId="{85877256-1511-402D-A7AD-250883B5EA85}" srcId="{E6E00EB0-C184-4B7D-8E68-9B276127077B}" destId="{0B2A4440-D912-4698-B307-418FAC549E98}" srcOrd="9" destOrd="0" parTransId="{D18A2BD7-CA60-496F-852D-924045E080F9}" sibTransId="{C988D87D-43BA-4B38-A730-A3FC59ABBCF3}"/>
    <dgm:cxn modelId="{8A383EE2-251F-4CC8-A2EF-6F16E7FFA5C8}" srcId="{E6E00EB0-C184-4B7D-8E68-9B276127077B}" destId="{2BEDEB4B-125F-4107-9B4C-100B419682D3}" srcOrd="5" destOrd="0" parTransId="{E467F474-356A-4EC2-9CFA-541BAFFF8E78}" sibTransId="{9C312130-A5DE-43AE-80CF-B9169BE06325}"/>
    <dgm:cxn modelId="{70E6A746-3FA8-4702-A859-1C066B686776}" srcId="{E6E00EB0-C184-4B7D-8E68-9B276127077B}" destId="{421F3A80-440C-47F1-807E-8C0110C81581}" srcOrd="6" destOrd="0" parTransId="{9BA40C06-A728-4B9D-9A65-04D6D02043C7}" sibTransId="{84AEEACC-F39A-4C10-BF7A-4B1E5B775E6B}"/>
    <dgm:cxn modelId="{20921071-59E7-4DA4-A092-B168897BC912}" srcId="{E6E00EB0-C184-4B7D-8E68-9B276127077B}" destId="{B57B80A3-ECF6-4EEC-95FA-346AEAA6DB56}" srcOrd="3" destOrd="0" parTransId="{D4475EB8-B2BF-4D03-A63B-38AA942B82DE}" sibTransId="{DA7269CF-C277-4361-8A08-9B54811F69A5}"/>
    <dgm:cxn modelId="{8E3EF889-AC40-425A-81C5-C0BA8FD32764}" type="presOf" srcId="{D426E993-8B31-4EB9-AA95-1A3C49905449}" destId="{567D6FBE-6D36-42BB-9051-B718414527C5}" srcOrd="0" destOrd="0" presId="urn:microsoft.com/office/officeart/2005/8/layout/venn1"/>
    <dgm:cxn modelId="{50AE8A5A-0A2D-4B92-AF07-61D335060B59}" type="presOf" srcId="{421F3A80-440C-47F1-807E-8C0110C81581}" destId="{582536BC-7883-4DD6-AE92-A822D358D2DF}" srcOrd="0" destOrd="0" presId="urn:microsoft.com/office/officeart/2005/8/layout/venn1"/>
    <dgm:cxn modelId="{A5279A99-F630-426B-B680-2AA3FF98EFA3}" srcId="{E6E00EB0-C184-4B7D-8E68-9B276127077B}" destId="{D426E993-8B31-4EB9-AA95-1A3C49905449}" srcOrd="2" destOrd="0" parTransId="{E7A8237B-F040-467E-9BD5-A2E32B559A08}" sibTransId="{4948CFF0-9DFF-4364-A8FA-3DF93E9F4300}"/>
    <dgm:cxn modelId="{DCC91AB5-1069-4D4D-9C7F-FCEB869B26B6}" srcId="{E6E00EB0-C184-4B7D-8E68-9B276127077B}" destId="{F69386FE-E0B3-4E11-BE12-EF317945BFEB}" srcOrd="10" destOrd="0" parTransId="{9E2F1559-AC0F-4F0E-8EFA-203BF21DA7DB}" sibTransId="{F9564CB4-2E34-48DA-8CBC-94073D2B8462}"/>
    <dgm:cxn modelId="{A7C83951-6E13-45E5-8A36-5DC8716D77F2}" type="presOf" srcId="{5932987F-392F-484E-8AC2-EB43D01E3E85}" destId="{8C297B72-4BEC-4531-8B1D-05C596C1E526}" srcOrd="0" destOrd="0" presId="urn:microsoft.com/office/officeart/2005/8/layout/venn1"/>
    <dgm:cxn modelId="{B3A98B51-3B4E-4530-9356-7A1C622231C9}" type="presOf" srcId="{5517A16E-4076-40A7-98A6-8C72582EFE58}" destId="{87D7F3F2-6D6A-4704-90AA-4C8314E5ACF1}" srcOrd="0" destOrd="0" presId="urn:microsoft.com/office/officeart/2005/8/layout/venn1"/>
    <dgm:cxn modelId="{38350B06-F3C9-4765-8D55-6322761DBE45}" srcId="{E6E00EB0-C184-4B7D-8E68-9B276127077B}" destId="{5517A16E-4076-40A7-98A6-8C72582EFE58}" srcOrd="4" destOrd="0" parTransId="{6ED14586-23E2-48FA-B564-E573679D402F}" sibTransId="{4C4E4542-DB95-4472-8622-2F06447FDD20}"/>
    <dgm:cxn modelId="{E477C2DF-788B-4DB3-BF5D-477643CC8D93}" type="presOf" srcId="{B57B80A3-ECF6-4EEC-95FA-346AEAA6DB56}" destId="{FFA3227B-5F1B-4CEA-B262-4729B5407996}" srcOrd="0" destOrd="0" presId="urn:microsoft.com/office/officeart/2005/8/layout/venn1"/>
    <dgm:cxn modelId="{5E5DF851-173A-4233-88B8-EE04D199F9BB}" type="presOf" srcId="{2BEDEB4B-125F-4107-9B4C-100B419682D3}" destId="{12EE9165-DB2F-4582-BF5D-150F566EF7DE}" srcOrd="0" destOrd="0" presId="urn:microsoft.com/office/officeart/2005/8/layout/venn1"/>
    <dgm:cxn modelId="{9CE2E3B9-C8B1-4067-9863-0C635F7338FE}" srcId="{E6E00EB0-C184-4B7D-8E68-9B276127077B}" destId="{C5FAEA3B-29E3-4E84-AD0E-918BF9374C83}" srcOrd="7" destOrd="0" parTransId="{F3864A88-CDCB-4E4B-81D6-AE50C2DF9551}" sibTransId="{D8987F3B-2D61-44A5-A04E-351D4FCD8A4A}"/>
    <dgm:cxn modelId="{597B43C8-E31F-4E28-950A-4BCA66E0F425}" type="presParOf" srcId="{8C88D007-6C68-4AA7-A025-EB6C505388A3}" destId="{4D8894BC-9563-44ED-978B-E48E27C3028F}" srcOrd="0" destOrd="0" presId="urn:microsoft.com/office/officeart/2005/8/layout/venn1"/>
    <dgm:cxn modelId="{89C0F309-6969-4110-A10E-F304DE18E652}" type="presParOf" srcId="{8C88D007-6C68-4AA7-A025-EB6C505388A3}" destId="{25948C62-EB5D-4665-953A-09A5D35FA2D8}" srcOrd="1" destOrd="0" presId="urn:microsoft.com/office/officeart/2005/8/layout/venn1"/>
    <dgm:cxn modelId="{1C96A34B-862F-48F3-BF73-A23411C63C16}" type="presParOf" srcId="{8C88D007-6C68-4AA7-A025-EB6C505388A3}" destId="{882685E4-2653-4CE6-A870-EA9CD6FBCAFB}" srcOrd="2" destOrd="0" presId="urn:microsoft.com/office/officeart/2005/8/layout/venn1"/>
    <dgm:cxn modelId="{2D55DBF4-6022-4CE8-B47B-558CFA34F79D}" type="presParOf" srcId="{8C88D007-6C68-4AA7-A025-EB6C505388A3}" destId="{8C297B72-4BEC-4531-8B1D-05C596C1E526}" srcOrd="3" destOrd="0" presId="urn:microsoft.com/office/officeart/2005/8/layout/venn1"/>
    <dgm:cxn modelId="{B3152A4F-C341-4F46-9C1E-90E7E72DE678}" type="presParOf" srcId="{8C88D007-6C68-4AA7-A025-EB6C505388A3}" destId="{1D0705A6-71EF-4E4D-AB0A-04B104018C1B}" srcOrd="4" destOrd="0" presId="urn:microsoft.com/office/officeart/2005/8/layout/venn1"/>
    <dgm:cxn modelId="{40E98582-168F-4AF2-9E86-DBB2D05F774C}" type="presParOf" srcId="{8C88D007-6C68-4AA7-A025-EB6C505388A3}" destId="{567D6FBE-6D36-42BB-9051-B718414527C5}" srcOrd="5" destOrd="0" presId="urn:microsoft.com/office/officeart/2005/8/layout/venn1"/>
    <dgm:cxn modelId="{634FE36B-01D7-4637-9CB0-0B025B0D13AE}" type="presParOf" srcId="{8C88D007-6C68-4AA7-A025-EB6C505388A3}" destId="{1071323D-52C3-4C5E-A6B7-86BD8B3BF111}" srcOrd="6" destOrd="0" presId="urn:microsoft.com/office/officeart/2005/8/layout/venn1"/>
    <dgm:cxn modelId="{C6D59791-43E6-459A-9066-F75211701081}" type="presParOf" srcId="{8C88D007-6C68-4AA7-A025-EB6C505388A3}" destId="{FFA3227B-5F1B-4CEA-B262-4729B5407996}" srcOrd="7" destOrd="0" presId="urn:microsoft.com/office/officeart/2005/8/layout/venn1"/>
    <dgm:cxn modelId="{CB27D8F1-4771-4593-B8BD-F42FD86EEA3A}" type="presParOf" srcId="{8C88D007-6C68-4AA7-A025-EB6C505388A3}" destId="{1718B0C2-8EE3-43FC-8F88-2981BDB33DB4}" srcOrd="8" destOrd="0" presId="urn:microsoft.com/office/officeart/2005/8/layout/venn1"/>
    <dgm:cxn modelId="{466FC8AF-0B35-4D68-A517-9FEB3AD1FAAF}" type="presParOf" srcId="{8C88D007-6C68-4AA7-A025-EB6C505388A3}" destId="{87D7F3F2-6D6A-4704-90AA-4C8314E5ACF1}" srcOrd="9" destOrd="0" presId="urn:microsoft.com/office/officeart/2005/8/layout/venn1"/>
    <dgm:cxn modelId="{E7F98EDB-7CBB-4543-AD1B-AA9F3A2F3E36}" type="presParOf" srcId="{8C88D007-6C68-4AA7-A025-EB6C505388A3}" destId="{CFF9D62C-346C-4FAC-86D1-5198B4773EF6}" srcOrd="10" destOrd="0" presId="urn:microsoft.com/office/officeart/2005/8/layout/venn1"/>
    <dgm:cxn modelId="{F3CD7414-178F-4E78-9A3F-FCF60BE4F246}" type="presParOf" srcId="{8C88D007-6C68-4AA7-A025-EB6C505388A3}" destId="{12EE9165-DB2F-4582-BF5D-150F566EF7DE}" srcOrd="11" destOrd="0" presId="urn:microsoft.com/office/officeart/2005/8/layout/venn1"/>
    <dgm:cxn modelId="{840BC163-8C47-491F-9CA6-9B37ECD7FA9D}" type="presParOf" srcId="{8C88D007-6C68-4AA7-A025-EB6C505388A3}" destId="{68CDC67C-C0CC-4CCA-BB2A-CE7456DC27F1}" srcOrd="12" destOrd="0" presId="urn:microsoft.com/office/officeart/2005/8/layout/venn1"/>
    <dgm:cxn modelId="{14E3A835-473B-40FF-B5E6-C3866AA5DBF1}" type="presParOf" srcId="{8C88D007-6C68-4AA7-A025-EB6C505388A3}" destId="{582536BC-7883-4DD6-AE92-A822D358D2DF}" srcOrd="1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8894BC-9563-44ED-978B-E48E27C3028F}">
      <dsp:nvSpPr>
        <dsp:cNvPr id="0" name=""/>
        <dsp:cNvSpPr/>
      </dsp:nvSpPr>
      <dsp:spPr>
        <a:xfrm>
          <a:off x="2165189" y="1249668"/>
          <a:ext cx="2777156" cy="19449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48C62-EB5D-4665-953A-09A5D35FA2D8}">
      <dsp:nvSpPr>
        <dsp:cNvPr id="0" name=""/>
        <dsp:cNvSpPr/>
      </dsp:nvSpPr>
      <dsp:spPr>
        <a:xfrm>
          <a:off x="2169384" y="0"/>
          <a:ext cx="1957252" cy="3794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/>
            <a:t>деньги</a:t>
          </a:r>
          <a:endParaRPr lang="ru-RU" sz="2400" kern="1200" dirty="0"/>
        </a:p>
      </dsp:txBody>
      <dsp:txXfrm>
        <a:off x="2169384" y="0"/>
        <a:ext cx="1957252" cy="379462"/>
      </dsp:txXfrm>
    </dsp:sp>
    <dsp:sp modelId="{882685E4-2653-4CE6-A870-EA9CD6FBCAFB}">
      <dsp:nvSpPr>
        <dsp:cNvPr id="0" name=""/>
        <dsp:cNvSpPr/>
      </dsp:nvSpPr>
      <dsp:spPr>
        <a:xfrm>
          <a:off x="3167305" y="1827755"/>
          <a:ext cx="1775038" cy="12705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297B72-4BEC-4531-8B1D-05C596C1E526}">
      <dsp:nvSpPr>
        <dsp:cNvPr id="0" name=""/>
        <dsp:cNvSpPr/>
      </dsp:nvSpPr>
      <dsp:spPr>
        <a:xfrm>
          <a:off x="4202891" y="695076"/>
          <a:ext cx="3277370" cy="26096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доход         </a:t>
          </a: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процент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i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 накопления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налоги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     инвестиции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</a:t>
          </a:r>
          <a:endParaRPr lang="ru-RU" sz="2300" kern="1200" dirty="0"/>
        </a:p>
      </dsp:txBody>
      <dsp:txXfrm>
        <a:off x="4202891" y="695076"/>
        <a:ext cx="3277370" cy="2609611"/>
      </dsp:txXfrm>
    </dsp:sp>
    <dsp:sp modelId="{1D0705A6-71EF-4E4D-AB0A-04B104018C1B}">
      <dsp:nvSpPr>
        <dsp:cNvPr id="0" name=""/>
        <dsp:cNvSpPr/>
      </dsp:nvSpPr>
      <dsp:spPr>
        <a:xfrm>
          <a:off x="3413566" y="2264821"/>
          <a:ext cx="1528774" cy="14805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7D6FBE-6D36-42BB-9051-B718414527C5}">
      <dsp:nvSpPr>
        <dsp:cNvPr id="0" name=""/>
        <dsp:cNvSpPr/>
      </dsp:nvSpPr>
      <dsp:spPr>
        <a:xfrm>
          <a:off x="4801605" y="3375604"/>
          <a:ext cx="2806698" cy="12307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страховка</a:t>
          </a:r>
          <a:endParaRPr lang="ru-RU" sz="2300" kern="1200" dirty="0"/>
        </a:p>
      </dsp:txBody>
      <dsp:txXfrm>
        <a:off x="4801605" y="3375604"/>
        <a:ext cx="2806698" cy="1230729"/>
      </dsp:txXfrm>
    </dsp:sp>
    <dsp:sp modelId="{1071323D-52C3-4C5E-A6B7-86BD8B3BF111}">
      <dsp:nvSpPr>
        <dsp:cNvPr id="0" name=""/>
        <dsp:cNvSpPr/>
      </dsp:nvSpPr>
      <dsp:spPr>
        <a:xfrm>
          <a:off x="3090066" y="2764456"/>
          <a:ext cx="1482552" cy="13506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A3227B-5F1B-4CEA-B262-4729B5407996}">
      <dsp:nvSpPr>
        <dsp:cNvPr id="0" name=""/>
        <dsp:cNvSpPr/>
      </dsp:nvSpPr>
      <dsp:spPr>
        <a:xfrm>
          <a:off x="3990683" y="4782111"/>
          <a:ext cx="1957252" cy="4550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риск    </a:t>
          </a:r>
          <a:endParaRPr lang="ru-RU" sz="2300" kern="1200" dirty="0"/>
        </a:p>
      </dsp:txBody>
      <dsp:txXfrm>
        <a:off x="3990683" y="4782111"/>
        <a:ext cx="1957252" cy="455033"/>
      </dsp:txXfrm>
    </dsp:sp>
    <dsp:sp modelId="{1718B0C2-8EE3-43FC-8F88-2981BDB33DB4}">
      <dsp:nvSpPr>
        <dsp:cNvPr id="0" name=""/>
        <dsp:cNvSpPr/>
      </dsp:nvSpPr>
      <dsp:spPr>
        <a:xfrm>
          <a:off x="2446675" y="2764456"/>
          <a:ext cx="1659037" cy="13506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D7F3F2-6D6A-4704-90AA-4C8314E5ACF1}">
      <dsp:nvSpPr>
        <dsp:cNvPr id="0" name=""/>
        <dsp:cNvSpPr/>
      </dsp:nvSpPr>
      <dsp:spPr>
        <a:xfrm>
          <a:off x="2326905" y="4577222"/>
          <a:ext cx="1957252" cy="3804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пенсия</a:t>
          </a:r>
          <a:endParaRPr lang="ru-RU" sz="2300" kern="1200" dirty="0"/>
        </a:p>
      </dsp:txBody>
      <dsp:txXfrm>
        <a:off x="2326905" y="4577222"/>
        <a:ext cx="1957252" cy="380481"/>
      </dsp:txXfrm>
    </dsp:sp>
    <dsp:sp modelId="{CFF9D62C-346C-4FAC-86D1-5198B4773EF6}">
      <dsp:nvSpPr>
        <dsp:cNvPr id="0" name=""/>
        <dsp:cNvSpPr/>
      </dsp:nvSpPr>
      <dsp:spPr>
        <a:xfrm>
          <a:off x="2075509" y="2150899"/>
          <a:ext cx="1708147" cy="1708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EE9165-DB2F-4582-BF5D-150F566EF7DE}">
      <dsp:nvSpPr>
        <dsp:cNvPr id="0" name=""/>
        <dsp:cNvSpPr/>
      </dsp:nvSpPr>
      <dsp:spPr>
        <a:xfrm>
          <a:off x="-344522" y="2745915"/>
          <a:ext cx="2763866" cy="24912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       </a:t>
          </a:r>
          <a:r>
            <a:rPr lang="ru-RU" sz="2300" b="1" i="1" kern="1200" dirty="0" smtClean="0"/>
            <a:t>банковский счет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инфляция</a:t>
          </a:r>
          <a:endParaRPr lang="ru-RU" sz="2300" b="1" i="1" kern="1200" dirty="0"/>
        </a:p>
      </dsp:txBody>
      <dsp:txXfrm>
        <a:off x="-344522" y="2745915"/>
        <a:ext cx="2763866" cy="2491229"/>
      </dsp:txXfrm>
    </dsp:sp>
    <dsp:sp modelId="{68CDC67C-C0CC-4CCA-BB2A-CE7456DC27F1}">
      <dsp:nvSpPr>
        <dsp:cNvPr id="0" name=""/>
        <dsp:cNvSpPr/>
      </dsp:nvSpPr>
      <dsp:spPr>
        <a:xfrm>
          <a:off x="1893486" y="1380661"/>
          <a:ext cx="2024478" cy="19035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2536BC-7883-4DD6-AE92-A822D358D2DF}">
      <dsp:nvSpPr>
        <dsp:cNvPr id="0" name=""/>
        <dsp:cNvSpPr/>
      </dsp:nvSpPr>
      <dsp:spPr>
        <a:xfrm>
          <a:off x="-321235" y="388685"/>
          <a:ext cx="2767911" cy="2434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товары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услуги</a:t>
          </a: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права </a:t>
          </a:r>
          <a:r>
            <a:rPr lang="ru-RU" sz="2300" b="1" i="1" kern="1200" dirty="0" smtClean="0"/>
            <a:t>покупателей      </a:t>
          </a:r>
          <a:endParaRPr lang="ru-RU" sz="2300" kern="1200" dirty="0"/>
        </a:p>
      </dsp:txBody>
      <dsp:txXfrm>
        <a:off x="-321235" y="388685"/>
        <a:ext cx="2767911" cy="243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6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20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71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91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65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77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99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43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16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39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46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28A0-6864-47D8-B99B-777E4D120FC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34D8-574B-4B1D-A54C-7725F8118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2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92;&#1080;&#1085;&#1082;&#1072;%207.11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049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Механизмы формирования финансовой грамотности в МБОУ «Лицей»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39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 всероссийская олимпиада по финансовой грамотности среди учащихся 1-11 классов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https://of.oc3.ru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865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12192000" cy="6857994"/>
        </p:xfrm>
        <a:graphic>
          <a:graphicData uri="http://schemas.openxmlformats.org/drawingml/2006/table">
            <a:tbl>
              <a:tblPr/>
              <a:tblGrid>
                <a:gridCol w="563041"/>
                <a:gridCol w="4413883"/>
                <a:gridCol w="2231781"/>
                <a:gridCol w="2415217"/>
                <a:gridCol w="2568078"/>
              </a:tblGrid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учитель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Ростова Анастасия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10бх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Носач Е.А.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Черных Даниил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10ит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Криницина И.Л.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Горшков Александр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9В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Копейкина И.А.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Ахмедзянова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Лилия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9В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Копейкина И.А.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Чарикова Анастасия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6Г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Копейкина И.А.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Привалихина Дарья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6Г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Копейкина И.А.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Валиуллин Марк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6Г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Копейкина И.А.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Логинова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Серебряков И.П,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Степанова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Серебряков И.П,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Елистратов Артур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Серебряков И.П,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Певфильева Софья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 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Гаврилова Л.В.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Давлятшин Тамерлан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7в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Гаврилова Л.В.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0960" y="0"/>
            <a:ext cx="4619335" cy="66418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ГИА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протяжении 3 лет в нашем Лицее ведется курс математики по решению экономических задач (банковских, производственные)                 </a:t>
            </a:r>
          </a:p>
          <a:p>
            <a:pPr>
              <a:buNone/>
            </a:pPr>
            <a:r>
              <a:rPr lang="ru-RU" sz="4800" b="1" dirty="0" smtClean="0"/>
              <a:t>                     ШАГИ реализации</a:t>
            </a:r>
          </a:p>
          <a:p>
            <a:pPr>
              <a:buNone/>
            </a:pPr>
            <a:r>
              <a:rPr lang="ru-RU" dirty="0" smtClean="0"/>
              <a:t>1)Мобильные группы</a:t>
            </a:r>
          </a:p>
          <a:p>
            <a:pPr>
              <a:buNone/>
            </a:pPr>
            <a:r>
              <a:rPr lang="ru-RU" dirty="0" smtClean="0"/>
              <a:t>2)Курс 11ИТ класс + открытые лекции</a:t>
            </a:r>
          </a:p>
          <a:p>
            <a:pPr>
              <a:buNone/>
            </a:pPr>
            <a:r>
              <a:rPr lang="ru-RU" dirty="0" smtClean="0"/>
              <a:t>3)Курс 10-11 класс + открытые 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094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291" y="248747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Технологии </a:t>
            </a:r>
            <a:r>
              <a:rPr lang="ru-RU" sz="5400" b="1" dirty="0" err="1" smtClean="0"/>
              <a:t>геймификации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0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Работа с текстом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налоги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57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Преемственность</a:t>
            </a:r>
          </a:p>
          <a:p>
            <a:r>
              <a:rPr lang="ru-RU" dirty="0" smtClean="0"/>
              <a:t>Продолжение курса</a:t>
            </a:r>
          </a:p>
          <a:p>
            <a:r>
              <a:rPr lang="ru-RU" dirty="0" smtClean="0"/>
              <a:t>Расширение возможностей через </a:t>
            </a:r>
            <a:r>
              <a:rPr lang="ru-RU" dirty="0" err="1" smtClean="0"/>
              <a:t>внеурочку</a:t>
            </a:r>
            <a:endParaRPr lang="ru-RU" dirty="0" smtClean="0"/>
          </a:p>
          <a:p>
            <a:r>
              <a:rPr lang="ru-RU" dirty="0" smtClean="0"/>
              <a:t>Подготовка выпускников основной школы к решению Экономических задач в ОГЭ</a:t>
            </a:r>
          </a:p>
          <a:p>
            <a:r>
              <a:rPr lang="ru-RU" dirty="0" smtClean="0"/>
              <a:t>Рост качества результатов ЕГЭ в части задания №17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Основные концепции формирования финансовой грамотности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756" y="22994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sz="3600" dirty="0" smtClean="0"/>
              <a:t>Из </a:t>
            </a:r>
            <a:r>
              <a:rPr lang="ru-RU" sz="3600" dirty="0"/>
              <a:t>указа Президента России </a:t>
            </a:r>
            <a:r>
              <a:rPr lang="ru-RU" sz="3600" i="1" dirty="0"/>
              <a:t>от 7 мая 2018 года</a:t>
            </a:r>
            <a:r>
              <a:rPr lang="ru-RU" sz="3600" dirty="0"/>
              <a:t>: </a:t>
            </a:r>
            <a:r>
              <a:rPr lang="ru-RU" sz="3600" dirty="0" smtClean="0"/>
              <a:t>Правительству </a:t>
            </a:r>
            <a:r>
              <a:rPr lang="ru-RU" sz="3600" dirty="0"/>
              <a:t>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36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24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данного проекта в среднеобразовательных школах некоторых субъектов Федерации будет введено обучение по предмету «Финансовая грамотность». В дальнейшем планируется ввод данной дисциплины в образовательный курс всех российских школ, а сам предмет станет обязательным и будет преподаваться учащимся всех классов с 1-го по 11-й.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64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4D8A0E3-F066-4631-8604-FD8AAED9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81879"/>
            <a:ext cx="10301506" cy="685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378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62079" y="195500"/>
            <a:ext cx="5760641" cy="3456384"/>
          </a:xfrm>
          <a:prstGeom prst="foldedCorner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6923C"/>
            </a:solidFill>
            <a:round/>
            <a:headEnd/>
            <a:tailEnd/>
          </a:ln>
        </p:spPr>
        <p:txBody>
          <a:bodyPr vert="horz" wrap="square" lIns="191884" tIns="239856" rIns="191884" bIns="239856" numCol="1" anchor="t" anchorCtr="0" compatLnSpc="1">
            <a:prstTxWarp prst="textNoShape">
              <a:avLst/>
            </a:prstTxWarp>
          </a:bodyPr>
          <a:lstStyle/>
          <a:p>
            <a:pPr indent="482310" algn="just" defTabSz="1218469" fontAlgn="base">
              <a:spcBef>
                <a:spcPct val="0"/>
              </a:spcBef>
            </a:pPr>
            <a:r>
              <a:rPr lang="ru-RU" sz="2000" b="1" dirty="0" smtClean="0"/>
              <a:t>Финансовая грамотность включает знание и понимание финансовых терминов</a:t>
            </a:r>
            <a:r>
              <a:rPr lang="en-US" sz="2000" b="1" dirty="0" smtClean="0"/>
              <a:t>,</a:t>
            </a:r>
            <a:r>
              <a:rPr lang="ru-RU" sz="2000" b="1" dirty="0" smtClean="0"/>
              <a:t>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  <a:p>
            <a:pPr algn="just" defTabSz="1218469" fontAlgn="base">
              <a:spcBef>
                <a:spcPct val="0"/>
              </a:spcBef>
              <a:spcAft>
                <a:spcPts val="1333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392612"/>
              </p:ext>
            </p:extLst>
          </p:nvPr>
        </p:nvGraphicFramePr>
        <p:xfrm>
          <a:off x="7079432" y="3708274"/>
          <a:ext cx="5112568" cy="314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49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Приобретение опыта использования полученных знаний в</a:t>
                      </a:r>
                    </a:p>
                    <a:p>
                      <a:pPr>
                        <a:buNone/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практической деятельности, а также в повседневной</a:t>
                      </a:r>
                    </a:p>
                    <a:p>
                      <a:pPr>
                        <a:buNone/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жизни    (Проект  Федерального государственного образовательного стандарта основного общего образования. Требования к предметным результатам)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201447" y="3771581"/>
            <a:ext cx="7056784" cy="2790106"/>
          </a:xfrm>
          <a:prstGeom prst="rect">
            <a:avLst/>
          </a:prstGeom>
        </p:spPr>
        <p:txBody>
          <a:bodyPr vert="horz" lIns="91433" tIns="45717" rIns="91433" bIns="45717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3100" i="1" dirty="0" smtClean="0"/>
              <a:t>Выработка целесообразных моделей поведения в разнообразных жизненных ситуациях, связанных с финансами</a:t>
            </a:r>
          </a:p>
          <a:p>
            <a:pPr>
              <a:buFont typeface="Arial" panose="020B0604020202020204" pitchFamily="34" charset="0"/>
              <a:buNone/>
            </a:pPr>
            <a:endParaRPr lang="ru-RU" sz="1300" i="1" dirty="0" smtClean="0"/>
          </a:p>
          <a:p>
            <a:pPr>
              <a:buFont typeface="Arial" panose="020B0604020202020204" pitchFamily="34" charset="0"/>
              <a:buNone/>
            </a:pPr>
            <a:r>
              <a:rPr lang="ru-RU" sz="3100" i="1" dirty="0" smtClean="0"/>
              <a:t>Формирование представлений о возможных альтернативных решениях личных и семейных финансовых проблем</a:t>
            </a:r>
          </a:p>
          <a:p>
            <a:pPr>
              <a:buFont typeface="Arial" panose="020B0604020202020204" pitchFamily="34" charset="0"/>
              <a:buNone/>
            </a:pPr>
            <a:endParaRPr lang="ru-RU" sz="1300" i="1" dirty="0" smtClean="0"/>
          </a:p>
          <a:p>
            <a:pPr>
              <a:buFont typeface="Arial" panose="020B0604020202020204" pitchFamily="34" charset="0"/>
              <a:buNone/>
            </a:pPr>
            <a:r>
              <a:rPr lang="ru-RU" sz="3100" i="1" dirty="0" smtClean="0"/>
              <a:t>Развитие умения предвидеть позитивные и негативные последствия выбранного решения</a:t>
            </a:r>
          </a:p>
          <a:p>
            <a:pPr>
              <a:buFont typeface="Arial" panose="020B0604020202020204" pitchFamily="34" charset="0"/>
              <a:buNone/>
            </a:pPr>
            <a:endParaRPr lang="ru-RU" dirty="0" smtClean="0"/>
          </a:p>
          <a:p>
            <a:pPr>
              <a:buFont typeface="Arial" panose="020B0604020202020204" pitchFamily="34" charset="0"/>
              <a:buNone/>
            </a:pPr>
            <a:endParaRPr lang="ru-RU" dirty="0" smtClean="0"/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55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2058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a typeface="Droid Sans Fallback" charset="0"/>
                <a:cs typeface="Droid Sans Fallback" charset="0"/>
              </a:rPr>
              <a:t>Акцент на конкретные повседневные </a:t>
            </a:r>
            <a:r>
              <a:rPr lang="ru-RU" sz="4000" b="1">
                <a:ea typeface="Droid Sans Fallback" charset="0"/>
                <a:cs typeface="Droid Sans Fallback" charset="0"/>
              </a:rPr>
              <a:t>ситуации </a:t>
            </a:r>
            <a:r>
              <a:rPr lang="ru-RU" b="1" dirty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/>
            </a:r>
            <a:br>
              <a:rPr lang="ru-RU" b="1" dirty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10009974"/>
              </p:ext>
            </p:extLst>
          </p:nvPr>
        </p:nvGraphicFramePr>
        <p:xfrm>
          <a:off x="2094914" y="1531455"/>
          <a:ext cx="7204150" cy="523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74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6097" y="189708"/>
            <a:ext cx="8570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	</a:t>
            </a:r>
            <a:r>
              <a:rPr lang="ru-RU" sz="3200" b="1" dirty="0" smtClean="0"/>
              <a:t>Мониторинг финансовой грамотности учащихся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9325502"/>
              </p:ext>
            </p:extLst>
          </p:nvPr>
        </p:nvGraphicFramePr>
        <p:xfrm>
          <a:off x="983099" y="1293933"/>
          <a:ext cx="8084950" cy="314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6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824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5 класс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Наличные и безналичные деньги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Как составляли семейный бюджет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Доходы семьи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Новые джинсы 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Покупки с рук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Акция в магазине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Продавцы в интернете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Фальшивые деньги 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Телефонный разговор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7 класс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Зарплата Алёны и ее траты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Банковская карта Артёма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У банкоматов в торговом центре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Разговор у кассы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ПИН-код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Безопасное использование карты 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Взять в долг или накопить?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Накопить на компьютер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Обмен валюты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4644922"/>
            <a:ext cx="10618445" cy="18082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076" tIns="55679" rIns="107076" bIns="55679">
            <a:spAutoFit/>
          </a:bodyPr>
          <a:lstStyle>
            <a:defPPr>
              <a:defRPr lang="ru-RU"/>
            </a:defPPr>
            <a:lvl1pPr marL="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2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447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67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89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11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341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564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78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1087888" algn="l"/>
                <a:tab pos="2175778" algn="l"/>
                <a:tab pos="3263666" algn="l"/>
                <a:tab pos="4351554" algn="l"/>
                <a:tab pos="5439444" algn="l"/>
                <a:tab pos="6527332" algn="l"/>
                <a:tab pos="7615220" algn="l"/>
                <a:tab pos="8703111" algn="l"/>
                <a:tab pos="9790998" algn="l"/>
                <a:tab pos="10878886" algn="l"/>
                <a:tab pos="11966776" algn="l"/>
              </a:tabLst>
            </a:pPr>
            <a:r>
              <a:rPr lang="ru-RU" sz="2900" b="1" dirty="0" smtClean="0"/>
              <a:t>Познавательные </a:t>
            </a:r>
            <a:r>
              <a:rPr lang="ru-RU" sz="2900" b="1" dirty="0"/>
              <a:t>умения, действия и стратегии</a:t>
            </a:r>
            <a:r>
              <a:rPr lang="ru-RU" sz="2400" b="1" dirty="0"/>
              <a:t>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888" algn="l"/>
                <a:tab pos="2175778" algn="l"/>
                <a:tab pos="3263666" algn="l"/>
                <a:tab pos="4351554" algn="l"/>
                <a:tab pos="5439444" algn="l"/>
                <a:tab pos="6527332" algn="l"/>
                <a:tab pos="7615220" algn="l"/>
                <a:tab pos="8703111" algn="l"/>
                <a:tab pos="9790998" algn="l"/>
                <a:tab pos="10878886" algn="l"/>
                <a:tab pos="11966776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      </a:t>
            </a:r>
            <a:r>
              <a:rPr lang="ru-RU" b="1" dirty="0" smtClean="0">
                <a:solidFill>
                  <a:srgbClr val="000000"/>
                </a:solidFill>
              </a:rPr>
              <a:t>Выявление </a:t>
            </a:r>
            <a:r>
              <a:rPr lang="ru-RU" b="1" dirty="0">
                <a:solidFill>
                  <a:srgbClr val="000000"/>
                </a:solidFill>
              </a:rPr>
              <a:t>финансовой </a:t>
            </a:r>
            <a:r>
              <a:rPr lang="ru-RU" b="1" dirty="0" smtClean="0">
                <a:solidFill>
                  <a:srgbClr val="000000"/>
                </a:solidFill>
              </a:rPr>
              <a:t>информации</a:t>
            </a:r>
            <a:endParaRPr lang="ru-RU" sz="1900" b="1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1087888" algn="l"/>
                <a:tab pos="2175778" algn="l"/>
                <a:tab pos="3263666" algn="l"/>
                <a:tab pos="4351554" algn="l"/>
                <a:tab pos="5439444" algn="l"/>
                <a:tab pos="6527332" algn="l"/>
                <a:tab pos="7615220" algn="l"/>
                <a:tab pos="8703111" algn="l"/>
                <a:tab pos="9790998" algn="l"/>
                <a:tab pos="10878886" algn="l"/>
                <a:tab pos="11966776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       Анализ </a:t>
            </a:r>
            <a:r>
              <a:rPr lang="ru-RU" b="1" dirty="0">
                <a:solidFill>
                  <a:srgbClr val="000000"/>
                </a:solidFill>
              </a:rPr>
              <a:t>информации в финансовом </a:t>
            </a:r>
            <a:r>
              <a:rPr lang="ru-RU" b="1" dirty="0" smtClean="0">
                <a:solidFill>
                  <a:srgbClr val="000000"/>
                </a:solidFill>
              </a:rPr>
              <a:t>контексте</a:t>
            </a:r>
            <a:endParaRPr lang="ru-RU" sz="1900" b="1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1087888" algn="l"/>
                <a:tab pos="2175778" algn="l"/>
                <a:tab pos="3263666" algn="l"/>
                <a:tab pos="4351554" algn="l"/>
                <a:tab pos="5439444" algn="l"/>
                <a:tab pos="6527332" algn="l"/>
                <a:tab pos="7615220" algn="l"/>
                <a:tab pos="8703111" algn="l"/>
                <a:tab pos="9790998" algn="l"/>
                <a:tab pos="10878886" algn="l"/>
                <a:tab pos="11966776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       Оценка </a:t>
            </a:r>
            <a:r>
              <a:rPr lang="ru-RU" b="1" dirty="0">
                <a:solidFill>
                  <a:srgbClr val="000000"/>
                </a:solidFill>
              </a:rPr>
              <a:t>финансовых </a:t>
            </a:r>
            <a:r>
              <a:rPr lang="ru-RU" b="1" dirty="0" smtClean="0">
                <a:solidFill>
                  <a:srgbClr val="000000"/>
                </a:solidFill>
              </a:rPr>
              <a:t>проблем</a:t>
            </a:r>
            <a:endParaRPr lang="ru-RU" sz="1900" b="1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1087888" algn="l"/>
                <a:tab pos="2175778" algn="l"/>
                <a:tab pos="3263666" algn="l"/>
                <a:tab pos="4351554" algn="l"/>
                <a:tab pos="5439444" algn="l"/>
                <a:tab pos="6527332" algn="l"/>
                <a:tab pos="7615220" algn="l"/>
                <a:tab pos="8703111" algn="l"/>
                <a:tab pos="9790998" algn="l"/>
                <a:tab pos="10878886" algn="l"/>
                <a:tab pos="11966776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       Применение </a:t>
            </a:r>
            <a:r>
              <a:rPr lang="ru-RU" b="1" dirty="0">
                <a:solidFill>
                  <a:srgbClr val="000000"/>
                </a:solidFill>
              </a:rPr>
              <a:t>финансовых знаний и </a:t>
            </a:r>
            <a:r>
              <a:rPr lang="ru-RU" b="1" dirty="0" smtClean="0">
                <a:solidFill>
                  <a:srgbClr val="000000"/>
                </a:solidFill>
              </a:rPr>
              <a:t>понимание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08925" y="3508827"/>
            <a:ext cx="2484041" cy="33625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076" tIns="55679" rIns="107076" bIns="55679">
            <a:spAutoFit/>
          </a:bodyPr>
          <a:lstStyle>
            <a:defPPr>
              <a:defRPr lang="ru-RU"/>
            </a:defPPr>
            <a:lvl1pPr marL="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2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447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67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89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11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341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564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78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1087888" algn="l"/>
                <a:tab pos="2175778" algn="l"/>
                <a:tab pos="3263666" algn="l"/>
                <a:tab pos="4351554" algn="l"/>
                <a:tab pos="5439444" algn="l"/>
                <a:tab pos="6527332" algn="l"/>
                <a:tab pos="7615220" algn="l"/>
                <a:tab pos="8703111" algn="l"/>
                <a:tab pos="9790998" algn="l"/>
                <a:tab pos="10878886" algn="l"/>
                <a:tab pos="11966776" algn="l"/>
              </a:tabLst>
            </a:pPr>
            <a:r>
              <a:rPr lang="ru-RU" sz="2400" b="1" dirty="0" smtClean="0"/>
              <a:t>По каждому сюжету (ситуации) предлагается четыре задания, соответствующие этим четырём  познавательным умениям, действиям, стратегиям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0492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>
                <a:latin typeface="Verdana" pitchFamily="34" charset="0"/>
                <a:ea typeface="Verdana" charset="0"/>
                <a:cs typeface="Verdana" charset="0"/>
              </a:rPr>
              <a:t>особенности заданий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Verdan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3989" indent="-403989">
              <a:spcBef>
                <a:spcPts val="952"/>
              </a:spcBef>
              <a:tabLst>
                <a:tab pos="403989" algn="l"/>
                <a:tab pos="1491374" algn="l"/>
                <a:tab pos="2578754" algn="l"/>
                <a:tab pos="3666136" algn="l"/>
                <a:tab pos="4753514" algn="l"/>
                <a:tab pos="5840898" algn="l"/>
                <a:tab pos="6928277" algn="l"/>
                <a:tab pos="8015658" algn="l"/>
                <a:tab pos="9103039" algn="l"/>
                <a:tab pos="10190422" algn="l"/>
                <a:tab pos="11277798" algn="l"/>
                <a:tab pos="12365182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Все задания предъявляются на основе определённой жизненной ситуации,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понятной учащимся и похожей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возникающие в повседневной жизни.</a:t>
            </a:r>
          </a:p>
          <a:p>
            <a:pPr marL="403989" indent="-403989">
              <a:spcBef>
                <a:spcPts val="952"/>
              </a:spcBef>
              <a:tabLst>
                <a:tab pos="403989" algn="l"/>
                <a:tab pos="1491374" algn="l"/>
                <a:tab pos="2578754" algn="l"/>
                <a:tab pos="3666136" algn="l"/>
                <a:tab pos="4753514" algn="l"/>
                <a:tab pos="5840898" algn="l"/>
                <a:tab pos="6928277" algn="l"/>
                <a:tab pos="8015658" algn="l"/>
                <a:tab pos="9103039" algn="l"/>
                <a:tab pos="10190422" algn="l"/>
                <a:tab pos="11277798" algn="l"/>
                <a:tab pos="12365182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каждой ситуации действуют конкретные люди, среди которых ровесники учащихся, выполняющих тест, члены их семей, одноклассники, друзья и соседи.</a:t>
            </a:r>
          </a:p>
          <a:p>
            <a:pPr marL="403989" indent="-403989">
              <a:spcBef>
                <a:spcPts val="952"/>
              </a:spcBef>
              <a:tabLst>
                <a:tab pos="403989" algn="l"/>
                <a:tab pos="1491374" algn="l"/>
                <a:tab pos="2578754" algn="l"/>
                <a:tab pos="3666136" algn="l"/>
                <a:tab pos="4753514" algn="l"/>
                <a:tab pos="5840898" algn="l"/>
                <a:tab pos="6928277" algn="l"/>
                <a:tab pos="8015658" algn="l"/>
                <a:tab pos="9103039" algn="l"/>
                <a:tab pos="10190422" algn="l"/>
                <a:tab pos="11277798" algn="l"/>
                <a:tab pos="12365182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Обстоятельства, в которые попадают герои описываемых ситуаций, отличаются повседневностью, и варианты предлагаемых героям действий близки и понятны школьникам. </a:t>
            </a:r>
          </a:p>
          <a:p>
            <a:pPr marL="403989" indent="-403989">
              <a:spcBef>
                <a:spcPts val="952"/>
              </a:spcBef>
              <a:tabLst>
                <a:tab pos="403989" algn="l"/>
                <a:tab pos="1491374" algn="l"/>
                <a:tab pos="2578754" algn="l"/>
                <a:tab pos="3666136" algn="l"/>
                <a:tab pos="4753514" algn="l"/>
                <a:tab pos="5840898" algn="l"/>
                <a:tab pos="6928277" algn="l"/>
                <a:tab pos="8015658" algn="l"/>
                <a:tab pos="9103039" algn="l"/>
                <a:tab pos="10190422" algn="l"/>
                <a:tab pos="11277798" algn="l"/>
                <a:tab pos="12365182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Ситуация и задачи изложены простым, понятным языком, как правило, немногословно.</a:t>
            </a:r>
          </a:p>
          <a:p>
            <a:pPr marL="403989" indent="-403989">
              <a:spcBef>
                <a:spcPts val="952"/>
              </a:spcBef>
              <a:tabLst>
                <a:tab pos="403989" algn="l"/>
                <a:tab pos="1491374" algn="l"/>
                <a:tab pos="2578754" algn="l"/>
                <a:tab pos="3666136" algn="l"/>
                <a:tab pos="4753514" algn="l"/>
                <a:tab pos="5840898" algn="l"/>
                <a:tab pos="6928277" algn="l"/>
                <a:tab pos="8015658" algn="l"/>
                <a:tab pos="9103039" algn="l"/>
                <a:tab pos="10190422" algn="l"/>
                <a:tab pos="11277798" algn="l"/>
                <a:tab pos="12365182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 каждой ситуации предлагается серия заданий-задач, требующих определённых интеллектуальных действий разной степени сложности.</a:t>
            </a:r>
          </a:p>
          <a:p>
            <a:pPr marL="403989" indent="-403989">
              <a:spcBef>
                <a:spcPts val="714"/>
              </a:spcBef>
              <a:tabLst>
                <a:tab pos="403989" algn="l"/>
                <a:tab pos="1491374" algn="l"/>
                <a:tab pos="2578754" algn="l"/>
                <a:tab pos="3666136" algn="l"/>
                <a:tab pos="4753514" algn="l"/>
                <a:tab pos="5840898" algn="l"/>
                <a:tab pos="6928277" algn="l"/>
                <a:tab pos="8015658" algn="l"/>
                <a:tab pos="9103039" algn="l"/>
                <a:tab pos="10190422" algn="l"/>
                <a:tab pos="11277798" algn="l"/>
                <a:tab pos="12365182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Ситуации акцентируют вопрос «Как поступить?» и предполагают  определение наиболее целесообразной модели поведения с учётом возможных альтернатив.</a:t>
            </a:r>
          </a:p>
          <a:p>
            <a:pPr algn="ctr">
              <a:tabLst>
                <a:tab pos="0" algn="l"/>
                <a:tab pos="1087382" algn="l"/>
                <a:tab pos="2174761" algn="l"/>
                <a:tab pos="3262145" algn="l"/>
                <a:tab pos="4349524" algn="l"/>
                <a:tab pos="5436906" algn="l"/>
                <a:tab pos="6524288" algn="l"/>
                <a:tab pos="7611665" algn="l"/>
                <a:tab pos="8699049" algn="l"/>
                <a:tab pos="9786428" algn="l"/>
                <a:tab pos="10873809" algn="l"/>
                <a:tab pos="11961190" algn="l"/>
              </a:tabLst>
            </a:pPr>
            <a:r>
              <a:rPr lang="ru-RU" sz="3200" b="1" cap="all" dirty="0" smtClean="0">
                <a:solidFill>
                  <a:srgbClr val="376092"/>
                </a:solidFill>
                <a:latin typeface="Verdana" pitchFamily="34" charset="0"/>
                <a:ea typeface="Verdana" charset="0"/>
                <a:cs typeface="Verdana" charset="0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867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90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Мы в нашем образовательном учреждении пробуем адаптировать различные программы с учетом национально-регионального компонента на всех ступенях образования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171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568</Words>
  <Application>Microsoft Office PowerPoint</Application>
  <PresentationFormat>Произвольный</PresentationFormat>
  <Paragraphs>155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Механизмы формирования финансовой грамотности в МБОУ «Лицей»</vt:lpstr>
      <vt:lpstr>Основные концепции формирования финансовой грамотности</vt:lpstr>
      <vt:lpstr>Слайд 3</vt:lpstr>
      <vt:lpstr>Слайд 4</vt:lpstr>
      <vt:lpstr>Слайд 5</vt:lpstr>
      <vt:lpstr>Акцент на конкретные повседневные ситуации  </vt:lpstr>
      <vt:lpstr>Слайд 7</vt:lpstr>
      <vt:lpstr>особенности заданий  </vt:lpstr>
      <vt:lpstr> Мы в нашем образовательном учреждении пробуем адаптировать различные программы с учетом национально-регионального компонента на всех ступенях образования.</vt:lpstr>
      <vt:lpstr>3 всероссийская олимпиада по финансовой грамотности среди учащихся 1-11 классов</vt:lpstr>
      <vt:lpstr>Слайд 11</vt:lpstr>
      <vt:lpstr>Слайд 12</vt:lpstr>
      <vt:lpstr>ГИА</vt:lpstr>
      <vt:lpstr>Технологии геймификации</vt:lpstr>
      <vt:lpstr>Работа с текстом </vt:lpstr>
      <vt:lpstr>Планируемые результаты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Физика</cp:lastModifiedBy>
  <cp:revision>18</cp:revision>
  <dcterms:created xsi:type="dcterms:W3CDTF">2019-11-07T10:12:07Z</dcterms:created>
  <dcterms:modified xsi:type="dcterms:W3CDTF">2019-11-12T05:20:06Z</dcterms:modified>
</cp:coreProperties>
</file>